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3"/>
  </p:notesMasterIdLst>
  <p:handoutMasterIdLst>
    <p:handoutMasterId r:id="rId14"/>
  </p:handoutMasterIdLst>
  <p:sldIdLst>
    <p:sldId id="256" r:id="rId5"/>
    <p:sldId id="262" r:id="rId6"/>
    <p:sldId id="266" r:id="rId7"/>
    <p:sldId id="267" r:id="rId8"/>
    <p:sldId id="268" r:id="rId9"/>
    <p:sldId id="269" r:id="rId10"/>
    <p:sldId id="270" r:id="rId11"/>
    <p:sldId id="271" r:id="rId1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6" d="100"/>
          <a:sy n="86"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08/09/2023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08/09/2023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9/8/2023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smtClean="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rmAutofit fontScale="85000" lnSpcReduction="10000"/>
          </a:bodyPr>
          <a:lstStyle/>
          <a:p>
            <a:r>
              <a:rPr lang="en-GB" sz="2000" dirty="0" smtClean="0">
                <a:solidFill>
                  <a:srgbClr val="FFFFFF"/>
                </a:solidFill>
              </a:rPr>
              <a:t>Technical Drawing Standards, Protocols and Conventions?</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Projection Methods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Drawing Standards</a:t>
            </a:r>
          </a:p>
          <a:p>
            <a:pPr marL="0" indent="0">
              <a:buNone/>
            </a:pPr>
            <a:r>
              <a:rPr lang="en-US" sz="2400" dirty="0" smtClean="0"/>
              <a:t>Projection Methods.</a:t>
            </a:r>
          </a:p>
          <a:p>
            <a:pPr marL="0" indent="0">
              <a:buNone/>
            </a:pPr>
            <a:r>
              <a:rPr lang="en-US" sz="1800" dirty="0" smtClean="0"/>
              <a:t>There are several international standards, professions must be aware of the correct standard to use. Each standard will employ either FIRST ANGLE or THIRD ANGLE projection methods. The symbols used to denote which projection method is being used are shown below. This will be clearly produced in the title block of a production drawing.</a:t>
            </a:r>
            <a:endParaRPr lang="en-US" sz="1800" dirty="0"/>
          </a:p>
        </p:txBody>
      </p:sp>
      <p:pic>
        <p:nvPicPr>
          <p:cNvPr id="3" name="Picture 2"/>
          <p:cNvPicPr>
            <a:picLocks noChangeAspect="1"/>
          </p:cNvPicPr>
          <p:nvPr/>
        </p:nvPicPr>
        <p:blipFill>
          <a:blip r:embed="rId2"/>
          <a:stretch>
            <a:fillRect/>
          </a:stretch>
        </p:blipFill>
        <p:spPr>
          <a:xfrm>
            <a:off x="95513" y="3789040"/>
            <a:ext cx="3910384" cy="2052952"/>
          </a:xfrm>
          <a:prstGeom prst="rect">
            <a:avLst/>
          </a:prstGeom>
        </p:spPr>
      </p:pic>
      <p:pic>
        <p:nvPicPr>
          <p:cNvPr id="5" name="Picture 4"/>
          <p:cNvPicPr>
            <a:picLocks noChangeAspect="1"/>
          </p:cNvPicPr>
          <p:nvPr/>
        </p:nvPicPr>
        <p:blipFill>
          <a:blip r:embed="rId3"/>
          <a:stretch>
            <a:fillRect/>
          </a:stretch>
        </p:blipFill>
        <p:spPr>
          <a:xfrm>
            <a:off x="5521373" y="3502868"/>
            <a:ext cx="2143125" cy="3238500"/>
          </a:xfrm>
          <a:prstGeom prst="rect">
            <a:avLst/>
          </a:prstGeom>
        </p:spPr>
      </p:pic>
    </p:spTree>
    <p:extLst>
      <p:ext uri="{BB962C8B-B14F-4D97-AF65-F5344CB8AC3E}">
        <p14:creationId xmlns:p14="http://schemas.microsoft.com/office/powerpoint/2010/main" val="33895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Line types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748" t="48885" r="10363" b="7789"/>
          <a:stretch/>
        </p:blipFill>
        <p:spPr>
          <a:xfrm>
            <a:off x="286509" y="3067260"/>
            <a:ext cx="3528392" cy="280831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931" t="35300" r="10939" b="16400"/>
          <a:stretch/>
        </p:blipFill>
        <p:spPr>
          <a:xfrm>
            <a:off x="4572000" y="2204864"/>
            <a:ext cx="4032448" cy="3312368"/>
          </a:xfrm>
          <a:prstGeom prst="rect">
            <a:avLst/>
          </a:prstGeom>
        </p:spPr>
      </p:pic>
      <p:sp>
        <p:nvSpPr>
          <p:cNvPr id="8" name="Content Placeholder 1"/>
          <p:cNvSpPr txBox="1">
            <a:spLocks/>
          </p:cNvSpPr>
          <p:nvPr/>
        </p:nvSpPr>
        <p:spPr>
          <a:xfrm>
            <a:off x="4293392" y="260648"/>
            <a:ext cx="4599088" cy="194421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US" sz="2400" b="1" dirty="0" smtClean="0"/>
              <a:t>Line Types</a:t>
            </a:r>
          </a:p>
          <a:p>
            <a:pPr marL="0" indent="0">
              <a:buFont typeface="Tw Cen MT" panose="020B0602020104020603" pitchFamily="34" charset="0"/>
              <a:buNone/>
            </a:pPr>
            <a:r>
              <a:rPr lang="en-US" sz="1800" dirty="0" smtClean="0"/>
              <a:t>Production drawings should use the correct line thickness and type to ensure clarity.</a:t>
            </a:r>
          </a:p>
          <a:p>
            <a:pPr marL="0" indent="0">
              <a:buFont typeface="Tw Cen MT" panose="020B0602020104020603" pitchFamily="34" charset="0"/>
              <a:buNone/>
            </a:pPr>
            <a:r>
              <a:rPr lang="en-US" sz="1800" dirty="0" smtClean="0"/>
              <a:t>The table below shows the relevant line types and an application of them in the image over.</a:t>
            </a:r>
            <a:endParaRPr lang="en-US" sz="1800" dirty="0"/>
          </a:p>
        </p:txBody>
      </p:sp>
    </p:spTree>
    <p:extLst>
      <p:ext uri="{BB962C8B-B14F-4D97-AF65-F5344CB8AC3E}">
        <p14:creationId xmlns:p14="http://schemas.microsoft.com/office/powerpoint/2010/main" val="136230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Threads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Screw Threads and Threaded Parts</a:t>
            </a:r>
          </a:p>
          <a:p>
            <a:pPr marL="0" indent="0">
              <a:buNone/>
            </a:pPr>
            <a:r>
              <a:rPr lang="en-US" sz="1800" dirty="0" smtClean="0"/>
              <a:t>Screw threads, both internal and external need to be represented using the correct convention.</a:t>
            </a:r>
          </a:p>
          <a:p>
            <a:pPr marL="0" indent="0">
              <a:buNone/>
            </a:pPr>
            <a:r>
              <a:rPr lang="en-US" sz="1800" dirty="0" smtClean="0"/>
              <a:t>In an </a:t>
            </a:r>
            <a:r>
              <a:rPr lang="en-US" sz="1800" b="1" dirty="0" smtClean="0"/>
              <a:t>external thread</a:t>
            </a:r>
            <a:r>
              <a:rPr lang="en-US" sz="1800" dirty="0" smtClean="0"/>
              <a:t>, a continuous thin line is represented inside the outline of the shape.</a:t>
            </a:r>
          </a:p>
          <a:p>
            <a:pPr marL="0" indent="0">
              <a:buNone/>
            </a:pPr>
            <a:r>
              <a:rPr lang="en-US" sz="1800" dirty="0" smtClean="0"/>
              <a:t>In an internal thread, a continuous thin line is represented outside the outline </a:t>
            </a:r>
            <a:r>
              <a:rPr lang="en-US" sz="1800" smtClean="0"/>
              <a:t>of the hole.</a:t>
            </a:r>
            <a:endParaRPr lang="en-US" sz="1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447" t="66275" r="10939" b="5901"/>
          <a:stretch/>
        </p:blipFill>
        <p:spPr>
          <a:xfrm>
            <a:off x="4160331" y="2852936"/>
            <a:ext cx="4926435" cy="2664296"/>
          </a:xfrm>
          <a:prstGeom prst="rect">
            <a:avLst/>
          </a:prstGeom>
        </p:spPr>
      </p:pic>
    </p:spTree>
    <p:extLst>
      <p:ext uri="{BB962C8B-B14F-4D97-AF65-F5344CB8AC3E}">
        <p14:creationId xmlns:p14="http://schemas.microsoft.com/office/powerpoint/2010/main" val="92712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Tolerances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Tolerances</a:t>
            </a:r>
          </a:p>
          <a:p>
            <a:pPr marL="0" indent="0">
              <a:buNone/>
            </a:pPr>
            <a:r>
              <a:rPr lang="en-US" sz="1800" dirty="0" smtClean="0"/>
              <a:t>When manufacturing or constructing an item it is virtually impossible to achieve precisely the required size of the item. The error permissible in manufacture is called the tolerance. </a:t>
            </a:r>
          </a:p>
          <a:p>
            <a:pPr marL="0" indent="0">
              <a:buNone/>
            </a:pPr>
            <a:r>
              <a:rPr lang="en-US" sz="1800" dirty="0" smtClean="0"/>
              <a:t>Tolerance which affect the function of an object or features on it are referred to as functional tolerances.</a:t>
            </a:r>
          </a:p>
          <a:p>
            <a:pPr marL="0" indent="0">
              <a:buNone/>
            </a:pPr>
            <a:r>
              <a:rPr lang="en-US" sz="1800" dirty="0" smtClean="0"/>
              <a:t>Below are the common methods for applying a tolerance to a production drawing.</a:t>
            </a:r>
            <a:endParaRPr lang="en-US" sz="1800" dirty="0"/>
          </a:p>
        </p:txBody>
      </p:sp>
      <p:pic>
        <p:nvPicPr>
          <p:cNvPr id="3" name="Picture 2"/>
          <p:cNvPicPr>
            <a:picLocks noChangeAspect="1"/>
          </p:cNvPicPr>
          <p:nvPr/>
        </p:nvPicPr>
        <p:blipFill>
          <a:blip r:embed="rId2"/>
          <a:stretch>
            <a:fillRect/>
          </a:stretch>
        </p:blipFill>
        <p:spPr>
          <a:xfrm>
            <a:off x="4144168" y="3538252"/>
            <a:ext cx="4897536" cy="2987092"/>
          </a:xfrm>
          <a:prstGeom prst="rect">
            <a:avLst/>
          </a:prstGeom>
        </p:spPr>
      </p:pic>
    </p:spTree>
    <p:extLst>
      <p:ext uri="{BB962C8B-B14F-4D97-AF65-F5344CB8AC3E}">
        <p14:creationId xmlns:p14="http://schemas.microsoft.com/office/powerpoint/2010/main" val="56261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Surface Finish</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Surface Finish</a:t>
            </a:r>
          </a:p>
          <a:p>
            <a:pPr marL="0" indent="0">
              <a:buNone/>
            </a:pPr>
            <a:r>
              <a:rPr lang="en-GB" dirty="0"/>
              <a:t>Surface roughness is the measurement of the relative smoothness of a surface’s profile, calculated via the microscopic deviations in a surface's true form. The larger the deviation from its true form, the rougher the surface, whilst the smaller the deviation, the smoother the surface</a:t>
            </a:r>
            <a:r>
              <a:rPr lang="en-GB" dirty="0" smtClean="0"/>
              <a:t>.</a:t>
            </a:r>
          </a:p>
          <a:p>
            <a:pPr marL="0" indent="0">
              <a:buNone/>
            </a:pPr>
            <a:r>
              <a:rPr lang="en-GB" sz="1800" dirty="0" smtClean="0"/>
              <a:t>When applying a surface texture symbol to a production drawing there are three main types, shown below.</a:t>
            </a:r>
          </a:p>
          <a:p>
            <a:pPr marL="0" indent="0">
              <a:buNone/>
            </a:pPr>
            <a:endParaRPr lang="en-GB" sz="1800" dirty="0"/>
          </a:p>
          <a:p>
            <a:pPr marL="0" indent="0">
              <a:buNone/>
            </a:pPr>
            <a:endParaRPr lang="en-GB" sz="1800" dirty="0" smtClean="0"/>
          </a:p>
          <a:p>
            <a:pPr marL="0" indent="0">
              <a:buNone/>
            </a:pPr>
            <a:r>
              <a:rPr lang="en-GB" sz="1800" dirty="0" smtClean="0"/>
              <a:t>When the same surface finish is required on all surfaces around a work piece, a circle is added to the graphical symbol as shown.</a:t>
            </a:r>
          </a:p>
          <a:p>
            <a:pPr marL="0" indent="0">
              <a:buNone/>
            </a:pPr>
            <a:endParaRPr lang="en-US" sz="1800" dirty="0"/>
          </a:p>
        </p:txBody>
      </p:sp>
      <p:pic>
        <p:nvPicPr>
          <p:cNvPr id="3" name="Picture 2"/>
          <p:cNvPicPr>
            <a:picLocks noChangeAspect="1"/>
          </p:cNvPicPr>
          <p:nvPr/>
        </p:nvPicPr>
        <p:blipFill>
          <a:blip r:embed="rId2"/>
          <a:stretch>
            <a:fillRect/>
          </a:stretch>
        </p:blipFill>
        <p:spPr>
          <a:xfrm>
            <a:off x="4252180" y="3717032"/>
            <a:ext cx="4681512" cy="866660"/>
          </a:xfrm>
          <a:prstGeom prst="rect">
            <a:avLst/>
          </a:prstGeom>
        </p:spPr>
      </p:pic>
      <p:sp>
        <p:nvSpPr>
          <p:cNvPr id="5" name="TextBox 4"/>
          <p:cNvSpPr txBox="1"/>
          <p:nvPr/>
        </p:nvSpPr>
        <p:spPr>
          <a:xfrm>
            <a:off x="4326846" y="3645024"/>
            <a:ext cx="1430736" cy="400110"/>
          </a:xfrm>
          <a:prstGeom prst="rect">
            <a:avLst/>
          </a:prstGeom>
          <a:noFill/>
        </p:spPr>
        <p:txBody>
          <a:bodyPr wrap="square" rtlCol="0">
            <a:spAutoFit/>
          </a:bodyPr>
          <a:lstStyle/>
          <a:p>
            <a:pPr algn="ctr"/>
            <a:r>
              <a:rPr lang="en-GB" sz="1000" dirty="0" smtClean="0"/>
              <a:t>Basic Symbol for surface texture</a:t>
            </a:r>
            <a:endParaRPr lang="en-GB" sz="1000" dirty="0"/>
          </a:p>
        </p:txBody>
      </p:sp>
      <p:sp>
        <p:nvSpPr>
          <p:cNvPr id="8" name="TextBox 7"/>
          <p:cNvSpPr txBox="1"/>
          <p:nvPr/>
        </p:nvSpPr>
        <p:spPr>
          <a:xfrm>
            <a:off x="5877568" y="3645024"/>
            <a:ext cx="1430736" cy="400110"/>
          </a:xfrm>
          <a:prstGeom prst="rect">
            <a:avLst/>
          </a:prstGeom>
          <a:noFill/>
        </p:spPr>
        <p:txBody>
          <a:bodyPr wrap="square" rtlCol="0">
            <a:spAutoFit/>
          </a:bodyPr>
          <a:lstStyle/>
          <a:p>
            <a:pPr algn="ctr"/>
            <a:r>
              <a:rPr lang="en-GB" sz="1000" dirty="0" smtClean="0"/>
              <a:t>Removal of material required</a:t>
            </a:r>
            <a:endParaRPr lang="en-GB" sz="1000" dirty="0"/>
          </a:p>
        </p:txBody>
      </p:sp>
      <p:sp>
        <p:nvSpPr>
          <p:cNvPr id="9" name="TextBox 8"/>
          <p:cNvSpPr txBox="1"/>
          <p:nvPr/>
        </p:nvSpPr>
        <p:spPr>
          <a:xfrm>
            <a:off x="7428290" y="3645024"/>
            <a:ext cx="1430736" cy="400110"/>
          </a:xfrm>
          <a:prstGeom prst="rect">
            <a:avLst/>
          </a:prstGeom>
          <a:noFill/>
        </p:spPr>
        <p:txBody>
          <a:bodyPr wrap="square" rtlCol="0">
            <a:spAutoFit/>
          </a:bodyPr>
          <a:lstStyle/>
          <a:p>
            <a:pPr algn="ctr"/>
            <a:r>
              <a:rPr lang="en-GB" sz="1000" dirty="0" smtClean="0"/>
              <a:t>Removal of material not permitted</a:t>
            </a:r>
            <a:endParaRPr lang="en-GB" sz="1000" dirty="0"/>
          </a:p>
        </p:txBody>
      </p:sp>
      <p:pic>
        <p:nvPicPr>
          <p:cNvPr id="6" name="Picture 5"/>
          <p:cNvPicPr>
            <a:picLocks noChangeAspect="1"/>
          </p:cNvPicPr>
          <p:nvPr/>
        </p:nvPicPr>
        <p:blipFill>
          <a:blip r:embed="rId3"/>
          <a:stretch>
            <a:fillRect/>
          </a:stretch>
        </p:blipFill>
        <p:spPr>
          <a:xfrm>
            <a:off x="4644008" y="5501973"/>
            <a:ext cx="3393053" cy="1239395"/>
          </a:xfrm>
          <a:prstGeom prst="rect">
            <a:avLst/>
          </a:prstGeom>
        </p:spPr>
      </p:pic>
      <p:pic>
        <p:nvPicPr>
          <p:cNvPr id="7" name="Picture 6"/>
          <p:cNvPicPr>
            <a:picLocks noChangeAspect="1"/>
          </p:cNvPicPr>
          <p:nvPr/>
        </p:nvPicPr>
        <p:blipFill>
          <a:blip r:embed="rId4"/>
          <a:stretch>
            <a:fillRect/>
          </a:stretch>
        </p:blipFill>
        <p:spPr>
          <a:xfrm>
            <a:off x="272874" y="2708710"/>
            <a:ext cx="3555662" cy="2016644"/>
          </a:xfrm>
          <a:prstGeom prst="rect">
            <a:avLst/>
          </a:prstGeom>
        </p:spPr>
      </p:pic>
    </p:spTree>
    <p:extLst>
      <p:ext uri="{BB962C8B-B14F-4D97-AF65-F5344CB8AC3E}">
        <p14:creationId xmlns:p14="http://schemas.microsoft.com/office/powerpoint/2010/main" val="25100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Centre of Gravity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Centre of Gravity</a:t>
            </a:r>
          </a:p>
          <a:p>
            <a:pPr marL="0" indent="0">
              <a:buNone/>
            </a:pPr>
            <a:r>
              <a:rPr lang="en-GB" sz="1800" dirty="0"/>
              <a:t>A </a:t>
            </a:r>
            <a:r>
              <a:rPr lang="en-GB" sz="1800" dirty="0" smtClean="0"/>
              <a:t>centre </a:t>
            </a:r>
            <a:r>
              <a:rPr lang="en-GB" sz="1800" dirty="0"/>
              <a:t>of gravity mark on a production drawing serves the purpose of indicating the exact location of the </a:t>
            </a:r>
            <a:r>
              <a:rPr lang="en-GB" sz="1800" dirty="0" smtClean="0"/>
              <a:t>centre </a:t>
            </a:r>
            <a:r>
              <a:rPr lang="en-GB" sz="1800" dirty="0"/>
              <a:t>of gravity for a particular object or assembly. This information is essential for various engineering and manufacturing applications, especially when designing and fabricating objects that need to be balanced or stable. </a:t>
            </a:r>
            <a:endParaRPr lang="en-GB" sz="1800" dirty="0" smtClean="0"/>
          </a:p>
          <a:p>
            <a:pPr marL="0" indent="0">
              <a:buNone/>
            </a:pPr>
            <a:r>
              <a:rPr lang="en-GB" sz="1800" dirty="0" smtClean="0"/>
              <a:t>Shown below is the symbol used to indicate the centre of gravity on a drawing.</a:t>
            </a:r>
          </a:p>
          <a:p>
            <a:pPr marL="0" indent="0">
              <a:buNone/>
            </a:pPr>
            <a:endParaRPr lang="en-US" sz="1800" dirty="0"/>
          </a:p>
        </p:txBody>
      </p:sp>
      <p:pic>
        <p:nvPicPr>
          <p:cNvPr id="1026" name="Picture 2" descr="Centre of gravity icon, Packaging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052" y="4221088"/>
            <a:ext cx="1651768" cy="1651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72874" y="2708710"/>
            <a:ext cx="3555662" cy="2016644"/>
          </a:xfrm>
          <a:prstGeom prst="rect">
            <a:avLst/>
          </a:prstGeom>
        </p:spPr>
      </p:pic>
    </p:spTree>
    <p:extLst>
      <p:ext uri="{BB962C8B-B14F-4D97-AF65-F5344CB8AC3E}">
        <p14:creationId xmlns:p14="http://schemas.microsoft.com/office/powerpoint/2010/main" val="284012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err="1" smtClean="0">
                <a:solidFill>
                  <a:srgbClr val="FFFFFF"/>
                </a:solidFill>
              </a:rPr>
              <a:t>Datums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smtClean="0"/>
              <a:t>Use of </a:t>
            </a:r>
            <a:r>
              <a:rPr lang="en-US" sz="2400" dirty="0" err="1" smtClean="0"/>
              <a:t>Datums</a:t>
            </a:r>
            <a:endParaRPr lang="en-US" sz="2400" dirty="0" smtClean="0"/>
          </a:p>
          <a:p>
            <a:pPr marL="0" indent="0">
              <a:buNone/>
            </a:pPr>
            <a:r>
              <a:rPr lang="en-GB" sz="1800" dirty="0" err="1" smtClean="0"/>
              <a:t>Datums</a:t>
            </a:r>
            <a:r>
              <a:rPr lang="en-GB" sz="1800" dirty="0"/>
              <a:t> </a:t>
            </a:r>
            <a:r>
              <a:rPr lang="en-GB" sz="1800" dirty="0" smtClean="0"/>
              <a:t>are used to show </a:t>
            </a:r>
            <a:r>
              <a:rPr lang="en-GB" sz="1800" dirty="0"/>
              <a:t>that a planar surface or the axis of a round feature serves as the reference datum for dimensioning</a:t>
            </a:r>
            <a:r>
              <a:rPr lang="en-GB" sz="1800" dirty="0" smtClean="0"/>
              <a:t>.</a:t>
            </a:r>
          </a:p>
          <a:p>
            <a:pPr marL="0" indent="0">
              <a:buNone/>
            </a:pPr>
            <a:r>
              <a:rPr lang="en-GB" sz="1800" dirty="0"/>
              <a:t>A datum is an origin from which the location or geometric characteristics of features of a part are established</a:t>
            </a:r>
            <a:r>
              <a:rPr lang="en-GB" sz="1800" dirty="0" smtClean="0"/>
              <a:t>.</a:t>
            </a:r>
            <a:r>
              <a:rPr lang="en-GB" dirty="0"/>
              <a:t> </a:t>
            </a:r>
            <a:endParaRPr lang="en-GB" dirty="0" smtClean="0"/>
          </a:p>
          <a:p>
            <a:pPr marL="0" indent="0">
              <a:buNone/>
            </a:pPr>
            <a:r>
              <a:rPr lang="en-GB" sz="1800" dirty="0" smtClean="0"/>
              <a:t>This is often used to show where the parallel dimensioning starts from and stops the accumulation of tolerances on a component.</a:t>
            </a:r>
          </a:p>
          <a:p>
            <a:pPr marL="0" indent="0">
              <a:buNone/>
            </a:pPr>
            <a:r>
              <a:rPr lang="en-GB" sz="1800" dirty="0" smtClean="0"/>
              <a:t>The symbol used for a datum is shown below.</a:t>
            </a:r>
          </a:p>
          <a:p>
            <a:pPr marL="0" indent="0">
              <a:buNone/>
            </a:pPr>
            <a:endParaRPr lang="en-US" sz="1800" dirty="0"/>
          </a:p>
        </p:txBody>
      </p:sp>
      <p:pic>
        <p:nvPicPr>
          <p:cNvPr id="3" name="Picture 2"/>
          <p:cNvPicPr>
            <a:picLocks noChangeAspect="1"/>
          </p:cNvPicPr>
          <p:nvPr/>
        </p:nvPicPr>
        <p:blipFill>
          <a:blip r:embed="rId2"/>
          <a:stretch>
            <a:fillRect/>
          </a:stretch>
        </p:blipFill>
        <p:spPr>
          <a:xfrm>
            <a:off x="5652120" y="4005064"/>
            <a:ext cx="1540186" cy="2520305"/>
          </a:xfrm>
          <a:prstGeom prst="rect">
            <a:avLst/>
          </a:prstGeom>
        </p:spPr>
      </p:pic>
      <p:pic>
        <p:nvPicPr>
          <p:cNvPr id="1026" name="Picture 2" descr="https://www.cnccookbook.com/wp-content/uploads/2017/08/SimpleGDTDraw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3494112" cy="214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0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ABD3C-AA9E-4069-B566-FCDD6C81D397}">
  <ds:schemaRefs>
    <ds:schemaRef ds:uri="e77713bc-0ebc-4063-99a4-8848dbeddd29"/>
    <ds:schemaRef ds:uri="http://purl.org/dc/terms/"/>
    <ds:schemaRef ds:uri="fb009bb9-7fd2-49f5-811f-13223d662051"/>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254</TotalTime>
  <Words>508</Words>
  <Application>Microsoft Office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Tw Cen MT</vt:lpstr>
      <vt:lpstr>Tw Cen MT Condensed</vt:lpstr>
      <vt:lpstr>Wingdings 3</vt:lpstr>
      <vt:lpstr>Integral</vt:lpstr>
      <vt:lpstr>Advanced higher Graphic communication</vt:lpstr>
      <vt:lpstr>Projection Methods</vt:lpstr>
      <vt:lpstr>Line types</vt:lpstr>
      <vt:lpstr>Threads</vt:lpstr>
      <vt:lpstr>Tolerances</vt:lpstr>
      <vt:lpstr>Surface Finish</vt:lpstr>
      <vt:lpstr>Centre of Gravity</vt:lpstr>
      <vt:lpstr>Datums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025GArrol</cp:lastModifiedBy>
  <cp:revision>36</cp:revision>
  <dcterms:created xsi:type="dcterms:W3CDTF">2020-05-18T09:31:07Z</dcterms:created>
  <dcterms:modified xsi:type="dcterms:W3CDTF">2023-09-08T07:31:17Z</dcterms:modified>
</cp:coreProperties>
</file>